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43" r:id="rId21"/>
    <p:sldId id="1015" r:id="rId22"/>
    <p:sldId id="1002" r:id="rId23"/>
    <p:sldId id="1063"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76" r:id="rId55"/>
    <p:sldId id="1085" r:id="rId56"/>
    <p:sldId id="1088" r:id="rId57"/>
    <p:sldId id="1089" r:id="rId58"/>
    <p:sldId id="1091" r:id="rId59"/>
    <p:sldId id="1075" r:id="rId60"/>
    <p:sldId id="1149" r:id="rId61"/>
    <p:sldId id="843"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43"/>
            <p14:sldId id="1015"/>
            <p14:sldId id="1002"/>
            <p14:sldId id="1063"/>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084"/>
            <p14:sldId id="1076"/>
            <p14:sldId id="1085"/>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9609" autoAdjust="0"/>
  </p:normalViewPr>
  <p:slideViewPr>
    <p:cSldViewPr>
      <p:cViewPr varScale="1">
        <p:scale>
          <a:sx n="103" d="100"/>
          <a:sy n="103" d="100"/>
        </p:scale>
        <p:origin x="1452" y="156"/>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and the numbers shown are rounded to two significant digits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7.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4.emf"/><Relationship Id="rId18" Type="http://schemas.openxmlformats.org/officeDocument/2006/relationships/image" Target="../media/image59.emf"/><Relationship Id="rId3" Type="http://schemas.openxmlformats.org/officeDocument/2006/relationships/image" Target="../media/image200.png"/><Relationship Id="rId21" Type="http://schemas.openxmlformats.org/officeDocument/2006/relationships/image" Target="../media/image62.emf"/><Relationship Id="rId7" Type="http://schemas.openxmlformats.org/officeDocument/2006/relationships/image" Target="../media/image250.png"/><Relationship Id="rId12" Type="http://schemas.openxmlformats.org/officeDocument/2006/relationships/image" Target="../media/image53.emf"/><Relationship Id="rId17" Type="http://schemas.openxmlformats.org/officeDocument/2006/relationships/image" Target="../media/image58.emf"/><Relationship Id="rId2" Type="http://schemas.openxmlformats.org/officeDocument/2006/relationships/notesSlide" Target="../notesSlides/notesSlide15.xml"/><Relationship Id="rId16" Type="http://schemas.openxmlformats.org/officeDocument/2006/relationships/image" Target="../media/image57.emf"/><Relationship Id="rId20"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2.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6.emf"/><Relationship Id="rId23" Type="http://schemas.openxmlformats.org/officeDocument/2006/relationships/image" Target="../media/image51.png"/><Relationship Id="rId10" Type="http://schemas.openxmlformats.org/officeDocument/2006/relationships/image" Target="../media/image51.emf"/><Relationship Id="rId19" Type="http://schemas.openxmlformats.org/officeDocument/2006/relationships/image" Target="../media/image60.emf"/><Relationship Id="rId4" Type="http://schemas.openxmlformats.org/officeDocument/2006/relationships/image" Target="../media/image210.png"/><Relationship Id="rId9" Type="http://schemas.openxmlformats.org/officeDocument/2006/relationships/image" Target="../media/image50.emf"/><Relationship Id="rId14" Type="http://schemas.openxmlformats.org/officeDocument/2006/relationships/image" Target="../media/image55.emf"/><Relationship Id="rId22" Type="http://schemas.openxmlformats.org/officeDocument/2006/relationships/image" Target="../media/image63.emf"/></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11.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71.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00.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920.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4.png"/><Relationship Id="rId4" Type="http://schemas.openxmlformats.org/officeDocument/2006/relationships/image" Target="../media/image1001.png"/></Relationships>
</file>

<file path=ppt/slides/_rels/slide5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10.png"/><Relationship Id="rId4" Type="http://schemas.openxmlformats.org/officeDocument/2006/relationships/image" Target="../media/image10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1.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10000"/>
              </a:bodyPr>
              <a:lstStyle/>
              <a:p>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1643"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efficiently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err="1"/>
              <a:t>Simplfied</a:t>
            </a:r>
            <a:r>
              <a:rPr lang="en-US" sz="3600" dirty="0"/>
              <a:t> Bellman Equations for Deterministic Env</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92500" lnSpcReduction="1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2"/>
                <a:stretch>
                  <a:fillRect l="-1481"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385612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solve the set of linear Bellman Exp. Equations. We can use Iterative Policy Evaluation and solve the recursive Bellman equations with iterative updates:</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a:t>
                </a:r>
                <a:r>
                  <a:rPr lang="en-US"/>
                  <a:t>has been </a:t>
                </a:r>
                <a:r>
                  <a:rPr lang="en-US" dirty="0"/>
                  <a:t>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1171769"/>
                <a:ext cx="8229600" cy="1952431"/>
              </a:xfrm>
            </p:spPr>
            <p:txBody>
              <a:bodyPr>
                <a:normAutofit fontScale="475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 (arrows are shown for all actions achieving the max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All policies after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=3</m:t>
                    </m:r>
                  </m:oMath>
                </a14:m>
                <a:r>
                  <a:rPr lang="en-US" dirty="0"/>
                  <a:t> iterations are optimal. </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1171769"/>
                <a:ext cx="8229600" cy="1952431"/>
              </a:xfrm>
              <a:blipFill>
                <a:blip r:embed="rId3"/>
                <a:stretch>
                  <a:fillRect l="-222" t="-2804"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534080"/>
              </a:xfrm>
            </p:spPr>
            <p:txBody>
              <a:bodyPr>
                <a:normAutofit fontScale="62500" lnSpcReduction="20000"/>
              </a:bodyPr>
              <a:lstStyle/>
              <a:p>
                <a:r>
                  <a:rPr lang="en-US" dirty="0"/>
                  <a:t>Obtain optimal value function by solving Bellman Opt. Equation for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534080"/>
              </a:xfrm>
              <a:blipFill>
                <a:blip r:embed="rId2"/>
                <a:stretch>
                  <a:fillRect l="-667" t="-5976" r="-889" b="-39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228600" y="2713866"/>
            <a:ext cx="8686800" cy="4023858"/>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 </m:t>
                    </m:r>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p>
              <a:p>
                <a:r>
                  <a:rPr lang="en-US" dirty="0"/>
                  <a:t>From definition: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r>
                      <a:rPr lang="en-US" b="0" i="1" smtClean="0">
                        <a:latin typeface="Cambria Math" panose="02040503050406030204" pitchFamily="18" charset="0"/>
                      </a:rPr>
                      <m:t>=10</m:t>
                    </m:r>
                  </m:oMath>
                </a14:m>
                <a:endParaRPr lang="en-US" b="0" dirty="0"/>
              </a:p>
              <a:p>
                <a:r>
                  <a:rPr lang="en-US" dirty="0"/>
                  <a:t>Policy Iteration:</a:t>
                </a:r>
              </a:p>
              <a:p>
                <a:pPr lvl="1"/>
                <a:r>
                  <a:rPr lang="en-US" dirty="0"/>
                  <a:t>Policy Evaluation:</a:t>
                </a:r>
                <a:endParaRPr lang="en-US" b="0" dirty="0"/>
              </a:p>
              <a:p>
                <a:pPr lvl="1"/>
                <a:r>
                  <a:rPr lang="en-US" dirty="0"/>
                  <a:t>Start with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rPr>
                      <m:t>1+0.9⋅10=10</m:t>
                    </m:r>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is now stable (there is only one possible action </a:t>
                </a:r>
                <a14:m>
                  <m:oMath xmlns:m="http://schemas.openxmlformats.org/officeDocument/2006/math">
                    <m:r>
                      <a:rPr lang="en-US" b="0" i="1" smtClean="0">
                        <a:latin typeface="Cambria Math" panose="02040503050406030204" pitchFamily="18" charset="0"/>
                      </a:rPr>
                      <m:t>𝑎</m:t>
                    </m:r>
                  </m:oMath>
                </a14:m>
                <a:r>
                  <a:rPr lang="en-US" dirty="0"/>
                  <a:t>).</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=10</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=1+0.9⋅10=10</m:t>
                    </m:r>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 </m:t>
                    </m:r>
                  </m:oMath>
                </a14:m>
                <a:r>
                  <a:rPr lang="en-US" dirty="0"/>
                  <a:t>is now stable, 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(since there is only one possible action </a:t>
                </a:r>
                <a14:m>
                  <m:oMath xmlns:m="http://schemas.openxmlformats.org/officeDocument/2006/math">
                    <m:r>
                      <a:rPr lang="en-US" i="1">
                        <a:latin typeface="Cambria Math" panose="02040503050406030204" pitchFamily="18" charset="0"/>
                      </a:rPr>
                      <m:t>𝑎</m:t>
                    </m:r>
                  </m:oMath>
                </a14:m>
                <a:r>
                  <a:rPr lang="en-US" dirty="0"/>
                  <a:t>).</a:t>
                </a:r>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solidFill>
                  <a:srgbClr val="C00000"/>
                </a:solidFill>
              </a:rPr>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a:t>
                </a:r>
                <a:r>
                  <a:rPr lang="en-US" dirty="0" err="1"/>
                  <a:t>i</a:t>
                </a:r>
                <a:r>
                  <a:rPr lang="en-US" dirty="0"/>
                  <a:t>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222" t="-404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741" t="-5628"/>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solidFill>
                  <a:srgbClr val="C00000"/>
                </a:solidFill>
              </a:rPr>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00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altLang="zh-CN" dirty="0">
                    <a:ea typeface="ＭＳ Ｐゴシック" pitchFamily="34" charset="-128"/>
                  </a:rPr>
                  <a:t>Solution:</a:t>
                </a:r>
              </a:p>
              <a:p>
                <a:pPr lvl="1"/>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74" t="-2979"/>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625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Solution:</a:t>
                </a:r>
              </a:p>
              <a:p>
                <a:pPr lvl="1"/>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724" t="-5727" b="-1615"/>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=6.53,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=−1+5.3=4.3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−1+5.3=</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−1+6.53=</m:t>
                    </m:r>
                    <m:r>
                      <a:rPr lang="en-US" b="0" i="1" smtClean="0">
                        <a:solidFill>
                          <a:srgbClr val="C00000"/>
                        </a:solidFill>
                        <a:latin typeface="Cambria Math" panose="02040503050406030204" pitchFamily="18" charset="0"/>
                        <a:ea typeface="ＭＳ Ｐゴシック" pitchFamily="34" charset="-128"/>
                      </a:rPr>
                      <m:t>5.53</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solidFill>
                  <a:srgbClr val="C00000"/>
                </a:solidFill>
              </a:rPr>
              <a:t>Value Iteration for Deterministic Environment  </a:t>
            </a:r>
          </a:p>
          <a:p>
            <a:r>
              <a:rPr lang="en-US" dirty="0"/>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Value iteration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278" t="-1331"/>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Model-based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smtClean="0">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4.56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3.02</m:t>
                            </m:r>
                          </m:e>
                        </m:d>
                      </m:e>
                    </m:func>
                    <m:r>
                      <a:rPr lang="en-US" i="1">
                        <a:latin typeface="Cambria Math" panose="02040503050406030204" pitchFamily="18" charset="0"/>
                      </a:rPr>
                      <m:t>=</m:t>
                    </m:r>
                    <m:r>
                      <a:rPr lang="en-US" b="0" i="1" smtClean="0">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2.8, 4.56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3.02, 3.02</m:t>
                            </m:r>
                          </m:e>
                        </m:d>
                      </m:e>
                    </m:func>
                    <m:r>
                      <a:rPr lang="en-US" i="1">
                        <a:latin typeface="Cambria Math" panose="02040503050406030204" pitchFamily="18" charset="0"/>
                      </a:rPr>
                      <m:t>=4.56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=−1+0.8⋅6+0.2⋅3.8=</m:t>
                    </m:r>
                    <m:r>
                      <a:rPr lang="en-US" b="0" i="1" smtClean="0">
                        <a:solidFill>
                          <a:srgbClr val="C00000"/>
                        </a:solidFill>
                        <a:latin typeface="Cambria Math" panose="02040503050406030204" pitchFamily="18" charset="0"/>
                        <a:ea typeface="ＭＳ Ｐゴシック" pitchFamily="34" charset="-128"/>
                      </a:rPr>
                      <m:t>4.56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3.02</m:t>
                    </m:r>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1</a:t>
                </a:r>
                <a:r>
                  <a:rPr lang="en-US" baseline="30000" dirty="0">
                    <a:ea typeface="ＭＳ Ｐゴシック" pitchFamily="34" charset="-128"/>
                  </a:rPr>
                  <a:t>st</a:t>
                </a:r>
                <a:r>
                  <a:rPr lang="en-US" dirty="0">
                    <a:ea typeface="ＭＳ Ｐゴシック" pitchFamily="34" charset="-128"/>
                  </a:rPr>
                  <a:t> sweep has converged, so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𝑞</m:t>
                        </m:r>
                      </m:e>
                      <m:sub>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latin typeface="Cambria Math" panose="02040503050406030204" pitchFamily="18" charset="0"/>
                      </a:rPr>
                      <m:t>;</m:t>
                    </m:r>
                    <m:r>
                      <a:rPr lang="en-US" i="1">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68" t="-7327"/>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Tree>
    <p:extLst>
      <p:ext uri="{BB962C8B-B14F-4D97-AF65-F5344CB8AC3E}">
        <p14:creationId xmlns:p14="http://schemas.microsoft.com/office/powerpoint/2010/main" val="457123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Tree>
    <p:extLst>
      <p:ext uri="{BB962C8B-B14F-4D97-AF65-F5344CB8AC3E}">
        <p14:creationId xmlns:p14="http://schemas.microsoft.com/office/powerpoint/2010/main" val="3601909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=−1+.8⋅3.8+.1(−10)+.</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+.1(−10)+.1⋅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4.864</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3.058</m:t>
                            </m:r>
                          </m:e>
                        </m:d>
                      </m:e>
                    </m:func>
                    <m:r>
                      <a:rPr lang="en-US" i="1">
                        <a:latin typeface="Cambria Math" panose="02040503050406030204" pitchFamily="18" charset="0"/>
                      </a:rPr>
                      <m:t>=</m:t>
                    </m:r>
                    <m:r>
                      <a:rPr lang="en-US" b="0" i="1" smtClean="0">
                        <a:latin typeface="Cambria Math" panose="02040503050406030204" pitchFamily="18" charset="0"/>
                      </a:rPr>
                      <m:t>4.864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=−1+.8⋅</m:t>
                    </m:r>
                    <m:r>
                      <a:rPr lang="en-US" b="0" i="1" smtClean="0">
                        <a:solidFill>
                          <a:srgbClr val="C00000"/>
                        </a:solidFill>
                        <a:latin typeface="Cambria Math" panose="02040503050406030204" pitchFamily="18" charset="0"/>
                        <a:ea typeface="ＭＳ Ｐゴシック" pitchFamily="34" charset="-128"/>
                      </a:rPr>
                      <m:t>6.38</m:t>
                    </m:r>
                    <m:r>
                      <a:rPr lang="en-US" i="1">
                        <a:solidFill>
                          <a:srgbClr val="C00000"/>
                        </a:solidFill>
                        <a:latin typeface="Cambria Math" panose="02040503050406030204" pitchFamily="18" charset="0"/>
                        <a:ea typeface="ＭＳ Ｐゴシック" pitchFamily="34" charset="-128"/>
                      </a:rPr>
                      <m:t>+</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.058</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4</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3.058 3.058</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r>
                      <a:rPr lang="en-US" b="0" i="1" smtClean="0">
                        <a:latin typeface="Cambria Math" panose="02040503050406030204" pitchFamily="18" charset="0"/>
                      </a:rPr>
                      <m:t>4</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4.864</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3.058</m:t>
                    </m:r>
                  </m:oMath>
                </a14:m>
                <a:endParaRPr lang="en-US" i="1" dirty="0">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57</a:t>
            </a:fld>
            <a:endParaRPr lang="en-US" altLang="zh-CN" dirty="0"/>
          </a:p>
        </p:txBody>
      </p:sp>
    </p:spTree>
    <p:extLst>
      <p:ext uri="{BB962C8B-B14F-4D97-AF65-F5344CB8AC3E}">
        <p14:creationId xmlns:p14="http://schemas.microsoft.com/office/powerpoint/2010/main" val="141353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(shown below),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2"/>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2"/>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3"/>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4"/>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5"/>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6"/>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7"/>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8"/>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Model-based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61</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3493</TotalTime>
  <Words>10456</Words>
  <Application>Microsoft Office PowerPoint</Application>
  <PresentationFormat>On-screen Show (4:3)</PresentationFormat>
  <Paragraphs>1191</Paragraphs>
  <Slides>61</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Backup Diagrams</vt:lpstr>
      <vt:lpstr>v(s) vs. q(s,a)</vt:lpstr>
      <vt:lpstr>Policy Evaluation</vt:lpstr>
      <vt:lpstr>Simplfied Bellman Equations for Deterministic Env</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MiniGW Example</vt:lpstr>
      <vt:lpstr>Value Iteration w. Sto Env: 2nd Iteration</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189</cp:revision>
  <dcterms:created xsi:type="dcterms:W3CDTF">2020-05-13T19:01:03Z</dcterms:created>
  <dcterms:modified xsi:type="dcterms:W3CDTF">2021-05-18T04:48:42Z</dcterms:modified>
</cp:coreProperties>
</file>